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329" r:id="rId2"/>
    <p:sldId id="331" r:id="rId3"/>
    <p:sldId id="332" r:id="rId4"/>
    <p:sldId id="333" r:id="rId5"/>
    <p:sldId id="334" r:id="rId6"/>
    <p:sldId id="336" r:id="rId7"/>
    <p:sldId id="339" r:id="rId8"/>
    <p:sldId id="340" r:id="rId9"/>
    <p:sldId id="343" r:id="rId10"/>
    <p:sldId id="341" r:id="rId11"/>
    <p:sldId id="337" r:id="rId12"/>
    <p:sldId id="338" r:id="rId13"/>
    <p:sldId id="345" r:id="rId14"/>
    <p:sldId id="348" r:id="rId15"/>
    <p:sldId id="349" r:id="rId16"/>
    <p:sldId id="350" r:id="rId17"/>
    <p:sldId id="347" r:id="rId18"/>
    <p:sldId id="346" r:id="rId19"/>
    <p:sldId id="335" r:id="rId20"/>
    <p:sldId id="351" r:id="rId21"/>
    <p:sldId id="353" r:id="rId22"/>
    <p:sldId id="352" r:id="rId23"/>
    <p:sldId id="354" r:id="rId24"/>
    <p:sldId id="355" r:id="rId25"/>
    <p:sldId id="356" r:id="rId26"/>
    <p:sldId id="357" r:id="rId27"/>
    <p:sldId id="361" r:id="rId28"/>
    <p:sldId id="358" r:id="rId29"/>
    <p:sldId id="359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73" r:id="rId38"/>
    <p:sldId id="370" r:id="rId39"/>
    <p:sldId id="374" r:id="rId40"/>
  </p:sldIdLst>
  <p:sldSz cx="12192000" cy="6858000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Segoe UI Light" panose="020B0502040204020203" pitchFamily="34" charset="0"/>
      <p:regular r:id="rId45"/>
      <p: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01" d="100"/>
          <a:sy n="101" d="100"/>
        </p:scale>
        <p:origin x="268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Chapter 8 : Reflection Model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BRDF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맑은 고딕" pitchFamily="50" charset="-127"/>
                <a:ea typeface="맑은 고딕" pitchFamily="50" charset="-127"/>
              </a:rPr>
              <a:t>Code interface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맑은 고딕" pitchFamily="50" charset="-127"/>
                <a:ea typeface="맑은 고딕" pitchFamily="50" charset="-127"/>
              </a:rPr>
              <a:t>Fresnel equations</a:t>
            </a: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반사는 선형적으로 일어난다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다른 방향에서 입사하는 빛을 추가하여도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또 다른 방향에서 입사하는 빛으로 인하여 해당 </a:t>
                </a:r>
                <a:r>
                  <a:rPr lang="ko-KR" altLang="en-US" b="1" dirty="0">
                    <a:solidFill>
                      <a:schemeClr val="bg2">
                        <a:alpha val="99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표면에서 반사되는 빛의 양이 변화 하지는 않는다</a:t>
                </a:r>
                <a:r>
                  <a:rPr lang="en-US" altLang="ko-KR" b="1" dirty="0">
                    <a:solidFill>
                      <a:schemeClr val="bg2">
                        <a:alpha val="99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lvl="1"/>
                <a:endParaRPr lang="en-US" altLang="ko-KR" sz="800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 표면의 요소에서 반사되어 나가는 빛의 총 양은 모든 가능한 방향에서 들어오는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irradiance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투영된 입체각을 </a:t>
                </a:r>
                <a:r>
                  <a:rPr lang="en-US" altLang="ko-KR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BRDF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가중한후 적분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반구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함으로 구할 수 있다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lvl="1"/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4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기반 속성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53569" y="2886961"/>
            <a:ext cx="7362825" cy="1670428"/>
            <a:chOff x="4300537" y="3152775"/>
            <a:chExt cx="7362825" cy="16704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0537" y="3152775"/>
              <a:ext cx="3590925" cy="5524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0537" y="3861178"/>
              <a:ext cx="7362825" cy="96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09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718" y="4011341"/>
            <a:ext cx="2985697" cy="20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96" y="2000161"/>
            <a:ext cx="2939819" cy="20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81" y="3909920"/>
            <a:ext cx="3508465" cy="20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81" y="1958901"/>
            <a:ext cx="2953100" cy="205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반사의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523445" y="1365818"/>
            <a:ext cx="1311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2800" i="1" dirty="0">
                <a:solidFill>
                  <a:schemeClr val="bg2"/>
                </a:solidFill>
                <a:latin typeface="Trebuchet MS" panose="020B0603020202020204" pitchFamily="34" charset="0"/>
              </a:rPr>
              <a:t>diffuse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770177" y="6004827"/>
            <a:ext cx="2817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2800" i="1" dirty="0">
                <a:solidFill>
                  <a:schemeClr val="bg2"/>
                </a:solidFill>
                <a:latin typeface="Trebuchet MS" panose="020B0603020202020204" pitchFamily="34" charset="0"/>
              </a:rPr>
              <a:t>perfect specular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103108" y="5962360"/>
            <a:ext cx="2713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2800" i="1" dirty="0">
                <a:solidFill>
                  <a:schemeClr val="bg2"/>
                </a:solidFill>
                <a:latin typeface="Trebuchet MS" panose="020B0603020202020204" pitchFamily="34" charset="0"/>
              </a:rPr>
              <a:t>retro-reflective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234871" y="1324192"/>
            <a:ext cx="2581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2800" i="1" dirty="0">
                <a:solidFill>
                  <a:schemeClr val="bg2"/>
                </a:solidFill>
                <a:latin typeface="Trebuchet MS" panose="020B0603020202020204" pitchFamily="34" charset="0"/>
              </a:rPr>
              <a:t>glossy specular</a:t>
            </a:r>
          </a:p>
        </p:txBody>
      </p:sp>
    </p:spTree>
    <p:extLst>
      <p:ext uri="{BB962C8B-B14F-4D97-AF65-F5344CB8AC3E}">
        <p14:creationId xmlns:p14="http://schemas.microsoft.com/office/powerpoint/2010/main" val="7731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확산광</a:t>
            </a:r>
            <a:r>
              <a:rPr lang="ko-KR" altLang="en-US" sz="4400" dirty="0"/>
              <a:t> </a:t>
            </a:r>
            <a:r>
              <a:rPr lang="en-US" altLang="ko-KR" sz="4400" dirty="0"/>
              <a:t>(Diffuse / Lambertian Diffuse Reflection)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산란광은 모든 방향에 동일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물리적으로 실재하지는 않지만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칙칙한 칠판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matt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페인트 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35" y="3573779"/>
            <a:ext cx="2939819" cy="20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23984" y="2939436"/>
            <a:ext cx="1311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2800" i="1" dirty="0">
                <a:solidFill>
                  <a:schemeClr val="bg2"/>
                </a:solidFill>
                <a:latin typeface="Trebuchet MS" panose="020B0603020202020204" pitchFamily="34" charset="0"/>
              </a:rPr>
              <a:t>diffuse</a:t>
            </a:r>
          </a:p>
        </p:txBody>
      </p:sp>
    </p:spTree>
    <p:extLst>
      <p:ext uri="{BB962C8B-B14F-4D97-AF65-F5344CB8AC3E}">
        <p14:creationId xmlns:p14="http://schemas.microsoft.com/office/powerpoint/2010/main" val="415461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확산광</a:t>
            </a:r>
            <a:r>
              <a:rPr lang="ko-KR" altLang="en-US" sz="4400" dirty="0"/>
              <a:t> </a:t>
            </a:r>
            <a:r>
              <a:rPr lang="en-US" altLang="ko-KR" sz="4400" dirty="0"/>
              <a:t>(Diffuse / Lambertian Diffuse Reflection)</a:t>
            </a:r>
            <a:endParaRPr lang="ko-KR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방향에 관계없이 모든 방향으로 같은 양의 빛을 반사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</a:t>
                </a:r>
                <a:r>
                  <a:rPr lang="en-US" altLang="ko-KR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BRDF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상수로 고정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확산광</a:t>
            </a:r>
            <a:r>
              <a:rPr lang="ko-KR" altLang="en-US" sz="4400" dirty="0"/>
              <a:t> </a:t>
            </a:r>
            <a:r>
              <a:rPr lang="en-US" altLang="ko-KR" sz="4400" dirty="0"/>
              <a:t>(Diffuse / Lambertian Diffuse Reflection)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사실로부터 두가지 결론 유도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0562" lvl="1" indent="-457200" algn="just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반사되는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radiance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입사하는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irradiance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양에 비례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0562" lvl="1" indent="-457200" algn="just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반사되는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radiance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모든 방향에서 상수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78" y="2657586"/>
            <a:ext cx="49911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확산광</a:t>
            </a:r>
            <a:r>
              <a:rPr lang="ko-KR" altLang="en-US" sz="4400" dirty="0"/>
              <a:t> </a:t>
            </a:r>
            <a:r>
              <a:rPr lang="en-US" altLang="ko-KR" sz="4400" dirty="0"/>
              <a:t>(Diffuse / Lambertian Diffuse Reflection)</a:t>
            </a:r>
            <a:endParaRPr lang="ko-KR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algn="just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결과적으로 </a:t>
                </a:r>
                <a:r>
                  <a:rPr lang="en-US" altLang="ko-KR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BRDF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상수면 반사율도 상수가 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690562" lvl="1" indent="-457200">
                  <a:buAutoNum type="arabicPeriod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산란 반사 재질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기술할때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BRDF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대신 반사율 직접 사용 가능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690562" lvl="1" indent="-457200">
                  <a:buAutoNum type="arabicPeriod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0~1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가정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690562" lvl="1" indent="-457200">
                  <a:buAutoNum type="arabicPeriod"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-342900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방출하는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radiance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상수 임으로 복사 발산도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en-US" altLang="ko-KR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radiosity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𝑟𝑑</m:t>
                        </m:r>
                      </m:sub>
                    </m:sSub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-342900"/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성립한다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2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거울 반사</a:t>
            </a:r>
            <a:r>
              <a:rPr lang="en-US" altLang="ko-KR" sz="4400" dirty="0"/>
              <a:t>(Perfect Specular / Mirror Reflection)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 반사 표면은 입사광을 하나의 반사 방향으로 산란한다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22" y="3551273"/>
            <a:ext cx="3985359" cy="274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거울 반사</a:t>
            </a:r>
            <a:r>
              <a:rPr lang="en-US" altLang="ko-KR" sz="4400" dirty="0"/>
              <a:t>(Perfect Specular / Mirror Reflection)</a:t>
            </a:r>
            <a:endParaRPr lang="ko-KR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산란 반사율은 입사하는 방향에 관계없이 모든 방향으로 같은 양의 빛을 반사한다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33362" lvl="1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그리고 입사와 반사 각도가 같기에 표면 법선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반사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입사 벡터는 같은 평면 위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radiometry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관점에서 거울 반사 경우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irradiance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같은 양의 에너지를 반사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물리적 사실은 </a:t>
                </a:r>
                <a:r>
                  <a:rPr lang="en-US" altLang="ko-KR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BRDF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관련된 델타 함수를 이용하여 수학적 표현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r="-8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1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거울 반사</a:t>
            </a:r>
            <a:r>
              <a:rPr lang="en-US" altLang="ko-KR" sz="4400" dirty="0"/>
              <a:t>(Perfect Specular / Mirror Reflection)</a:t>
            </a:r>
            <a:endParaRPr lang="ko-KR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델타 함수 속성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(x) = 0,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만일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)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)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4162" lvl="1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반구 적분을 수행해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radiance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4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BSDF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BRDF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표면에서 빛의 반사 표현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표면의 투과 표현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BSDF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위의 두가지 효과를 포함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s://upload.wikimedia.org/wikipedia/en/thumb/d/d8/BSDF05_800.png/280px-BSDF05_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265" y="362538"/>
            <a:ext cx="4579249" cy="613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광택 반사광</a:t>
            </a:r>
            <a:r>
              <a:rPr lang="en-US" altLang="ko-KR" dirty="0"/>
              <a:t>(Glossy Specular)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표면의 빛을 특정 방향 집합에 대해 우선적으로 산란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플라스틱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고광택 페인트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95" y="3758571"/>
            <a:ext cx="3508465" cy="20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67" y="3831844"/>
            <a:ext cx="2953100" cy="205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3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광택 반사광</a:t>
            </a:r>
            <a:r>
              <a:rPr lang="en-US" altLang="ko-KR" dirty="0"/>
              <a:t>(Glossy Specular)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08615" y="1447801"/>
            <a:ext cx="11151917" cy="4944532"/>
          </a:xfrm>
        </p:spPr>
        <p:txBody>
          <a:bodyPr/>
          <a:lstStyle/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사물의 재질은 완벽하게 산란 하거나 거울 반사 하지 않는다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결국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BRDF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어떤 방향으로부터 빛이 입사해 들어올 때 복잡한 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</a:t>
            </a:r>
            <a:r>
              <a:rPr lang="en-US" altLang="ko-KR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(Distribution)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과정을 거쳐 반사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것을 설명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빛의 파장 보다 표면이 평탄할수록 더 밝게 빛난다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빛의 파장이 짧을수록</a:t>
            </a:r>
            <a:r>
              <a:rPr lang="en-US" altLang="ko-KR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표면이 거칠수록 이상적인 </a:t>
            </a:r>
            <a:r>
              <a:rPr lang="en-US" altLang="ko-KR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Specular 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</a:t>
            </a:r>
            <a:r>
              <a:rPr lang="en-US" altLang="ko-KR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요소는 감소하고 초점이 흐려진다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긴 파장의 빛이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평탄한 표면이 더 잘 반사 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비스듬한 입사와 반사 각도에서 광택 반사가 증가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2000" b="1" dirty="0" err="1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프레넬</a:t>
            </a:r>
            <a:r>
              <a:rPr lang="en-US" altLang="ko-KR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(Fresnel) </a:t>
            </a:r>
            <a:r>
              <a:rPr lang="ko-KR" altLang="en-US" sz="2000" b="1" dirty="0">
                <a:solidFill>
                  <a:schemeClr val="bg2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endParaRPr lang="en-US" altLang="ko-KR" sz="2000" b="1" dirty="0">
              <a:solidFill>
                <a:schemeClr val="bg2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공식은 평탄한 면에서 반사되거나 투과되는 빛이 입사각이나 투과 색인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(Transmission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상대적으로 빛의 비율이 변하는 현상을 모델링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광택 반사광</a:t>
            </a:r>
            <a:r>
              <a:rPr lang="en-US" altLang="ko-KR" dirty="0"/>
              <a:t>(Glossy Specular)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BRDF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질적으로 다른 세 개의 컴포넌트로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다루는 것이 편리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거울 반영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 산란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광택 반사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 descr="http://azzrael.wo.to/study/graphic3d/illumi/phyillum/clip_image00D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51" y="2125192"/>
            <a:ext cx="4156169" cy="4267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06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세가지 컴포넌트를 모두 고려한 현대적 형태의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BRDF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𝐷𝐺𝐹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3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미세면 분포함수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br>
                  <a:rPr lang="en-US" altLang="ko-KR" sz="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특정방향에 위치한 미세면들의 개수를 돌려준다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sz="800" b="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) = 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N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같을 때 최대치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가장 많은 개수의 미세면이 표면에 평행하게 위치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거의 평탄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br>
                  <a:rPr lang="en-US" altLang="ko-KR" sz="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미세면의 감쇄 비율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거친 정도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(roughness)</a:t>
                </a: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 descr="http://azzrael.wo.to/study/graphic3d/illumi/phyillum/Untitled-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893" y="3920067"/>
            <a:ext cx="4651064" cy="2472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3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자기 가림 현상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(self shadowing)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기하 감쇄함수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미세면이 울퉁불퉁하다면 미세면의 골이나 계곡에서 저 적은 반사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매우 중요한 값이지만 정확하게 모델링하는 것은 어렵다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8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5" y="1422612"/>
            <a:ext cx="6036813" cy="50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93" y="1824381"/>
            <a:ext cx="5457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반사 함수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반구에 대한 전체 반사</a:t>
                </a:r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nary>
                      <m:r>
                        <a:rPr lang="el-GR" altLang="ko-KR" sz="2400" b="0" i="1" smtClean="0"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3362" lvl="1" indent="0">
                  <a:buNone/>
                </a:pP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표면의 반구 방향 반사</a:t>
                </a:r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l-GR" altLang="ko-KR" sz="2400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l-GR" altLang="ko-KR" sz="2400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4936720"/>
            <a:ext cx="65151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9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0562" lvl="1" indent="-457200">
              <a:buAutoNum type="arabicPeriod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0562" lvl="1" indent="-457200">
              <a:buAutoNum type="arabicPeriod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BRDF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237" lvl="3" indent="0">
              <a:buNone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237" lvl="3" indent="0">
              <a:buNone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BRDF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클래스를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재사용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237" lvl="3" indent="0">
              <a:buNone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237" lvl="3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반사와 투과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Flag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바꿔치기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237" lvl="3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입사 벡터를 다른 반구의 대응하는 벡터로 변환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0562" lvl="1" indent="-457200">
              <a:buAutoNum type="arabicPeriod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0562" lvl="1" indent="-457200">
              <a:buAutoNum type="arabicPeriod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90562" lvl="1" indent="-457200">
              <a:buAutoNum type="arabicPeriod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BxDF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변환 어댑터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237" lvl="3" indent="0">
              <a:buNone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30237" lvl="3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Spectrum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대한 기여치를 크기 변환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87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94439" y="1476006"/>
                <a:ext cx="11151917" cy="158700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sz="2400" dirty="0"/>
                  <a:t>주어진 방향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/>
                  <a:t>에서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미분 입체각을 가진 빛이 한 표면으로 입사할 경우</a:t>
                </a:r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ko-KR" altLang="en-US" sz="2400" dirty="0"/>
                  <a:t>로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반사되어 나가는 빛의 양은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/>
                  <a:t>에서 들어오는 </a:t>
                </a:r>
                <a:r>
                  <a:rPr lang="en-US" altLang="ko-KR" sz="2400" dirty="0"/>
                  <a:t>irradiance</a:t>
                </a:r>
                <a:r>
                  <a:rPr lang="ko-KR" altLang="en-US" sz="2400" dirty="0"/>
                  <a:t>에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비례</a:t>
                </a:r>
                <a:endParaRPr lang="en-US" altLang="ko-KR" sz="2400" dirty="0"/>
              </a:p>
              <a:p>
                <a:pPr marL="0" indent="0">
                  <a:buNone/>
                </a:pPr>
                <a:r>
                  <a:rPr lang="ko-KR" altLang="en-US" sz="2400" dirty="0"/>
                  <a:t>즉</a:t>
                </a:r>
                <a:r>
                  <a:rPr lang="en-US" altLang="ko-KR" sz="2400" dirty="0"/>
                  <a:t>,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dirty="0"/>
                  <a:t>	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94439" y="1476006"/>
                <a:ext cx="11151917" cy="1587003"/>
              </a:xfrm>
              <a:blipFill>
                <a:blip r:embed="rId2"/>
                <a:stretch>
                  <a:fillRect l="-1640" t="-8077" r="-820" b="-2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 descr="http://azzrael.wo.to/study/graphic3d/illumi/phyillum/Untitled-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504637"/>
            <a:ext cx="5629360" cy="3763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4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반사 계수와 투과 계수에 관한 것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굴절률이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 매질에서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n2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매질로 빛이 투과 할 때 반사와 굴절이 일어난다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성질을 반사계수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투과 계수로 나누어 성분을 분석하여 표현한 방정식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진폭 방정식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amplitude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equations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빛을 전자기파로 취급하여 반사의 법칙, 굴절의 법칙과 이들의 반사광과 굴절광의 세기를 표현한 것이다. 빛이 경계면을 지날 때의 전기장과 자기장의 경계조건을 빛의 파동 방정식에 적용하여 구현하였다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26" y="1687698"/>
            <a:ext cx="96107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8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파동방정식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전자기파인 빛을 파동형태로 나타낸 방정식으로 빛이 투과하는 경계면과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법선에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대하여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입사파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투과파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반사파로 나누어 나타낼 수 있으며, 각 파들의 계수들은 서로 관련이 있다.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0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464857"/>
            <a:ext cx="3181350" cy="1695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50" y="1464857"/>
            <a:ext cx="76009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17145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50" y="1628618"/>
            <a:ext cx="6489316" cy="48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전도체는 빛을 투과하지 않지만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일부 흡수해 열로 변환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굴절율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흡수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계수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기반을 두고 반사되는 양을 계산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전도체 </a:t>
                </a:r>
                <a:r>
                  <a:rPr lang="ko-KR" altLang="en-US" sz="2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프레넬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반사율 근사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altLang="ko-KR" sz="2400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en-US" altLang="ko-KR" sz="2400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num>
                        <m:den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den>
                      </m:f>
                    </m:oMath>
                  </m:oMathPara>
                </a14:m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9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반사율과 투과율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계수를 통하여 반사율과 투과율을 정의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방정식은 전기장의 빛의 전자기를 서술하는 방정식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반사율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투과율은 빛의 세기를 나타내는 것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0" y="3855512"/>
            <a:ext cx="24479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프레넬</a:t>
            </a:r>
            <a:r>
              <a:rPr lang="ko-KR" altLang="en-US" sz="4400" dirty="0"/>
              <a:t> 방정식</a:t>
            </a:r>
            <a:r>
              <a:rPr lang="en-US" altLang="ko-KR" sz="4400" dirty="0"/>
              <a:t> (Fresnel Equations)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Schlick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6262" lvl="1" indent="-34290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하프벡터를 이용하여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방정식중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반사 계수의 근사값을 구하는 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6262" lvl="1" indent="-342900">
              <a:buFontTx/>
              <a:buChar char="-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6262" lvl="1" indent="-34290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방정식 근사식으로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6262" lvl="1" indent="-342900">
              <a:buFontTx/>
              <a:buChar char="-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3370521"/>
            <a:ext cx="62293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들어오는 빛이 많으면 반사되어 나가는 빛도 커진다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여기서 들어오는 빛의 양은 광원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또는 표면에서 반사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차지하는 입체각과 들어오는 광선의 에너지 밀도에 비례하여 커진다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</a:t>
                </a:r>
                <a:r>
                  <a:rPr lang="ko-KR" altLang="en-US" sz="2400" b="1" dirty="0">
                    <a:solidFill>
                      <a:schemeClr val="bg2">
                        <a:alpha val="99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입사와 반사에 대한 상수 비율 함수</a:t>
                </a:r>
                <a:r>
                  <a:rPr lang="ko-KR" altLang="en-US" sz="2400" dirty="0">
                    <a:solidFill>
                      <a:schemeClr val="bg2">
                        <a:alpha val="99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양방향 반사 분포함수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(Bidirectional Reflection Distribution Function) </a:t>
                </a:r>
                <a:r>
                  <a:rPr lang="en-US" altLang="ko-KR" sz="2400" b="1" dirty="0" err="1">
                    <a:solidFill>
                      <a:srgbClr val="FF0000">
                        <a:alpha val="99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BRDF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라 한다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ko-KR" altLang="en-US" sz="2400" dirty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r="-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8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방향으로 반사되는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radiance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방향에서 들어오는 미분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irradiance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사이의 비율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입사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반사 방향에 따라 함수 값이 달라짐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양방향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의존성을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각으로 표시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4572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457200" lvl="2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함수 값의 범위는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 ~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무한대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입사와 반사의 방향이 바뀌어도 함수 값 유지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17636" y="2627013"/>
            <a:ext cx="7391400" cy="3270291"/>
            <a:chOff x="1058148" y="2765236"/>
            <a:chExt cx="7391400" cy="3270291"/>
          </a:xfrm>
        </p:grpSpPr>
        <p:pic>
          <p:nvPicPr>
            <p:cNvPr id="5" name="그림 4" descr="http://azzrael.wo.to/study/graphic3d/illumi/clip_image00V.gif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316" y="3657600"/>
              <a:ext cx="5664865" cy="2377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148" y="2765236"/>
              <a:ext cx="7391400" cy="54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3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비등방성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anistropic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가진다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만일 입사와 반사된 방향이 고정되고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표면의 법선 축으로 회전 된다면 해당 표면의 반사 비율은 변할 것이다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 descr="http://azzrael.wo.to/study/graphic3d/illumi/phyillum/Untitled-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56" y="4015761"/>
            <a:ext cx="4762500" cy="2051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사실이 말해주는 것은 표면의 재질이 들어오는 빛의 방향에 따라 다른 반사율을 가진다는 뜻이다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솔질 된 알루미늄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섬유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옷감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22" y="3588901"/>
            <a:ext cx="6282070" cy="270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BRDF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그러나 다른 많은 재질들이 매끄러워 표면의 위치와 방향에 상관없는 같은 반사율을 가진다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.(isotropic)</a:t>
                </a:r>
              </a:p>
              <a:p>
                <a:pPr marL="0" indent="0">
                  <a:buNone/>
                </a:pPr>
                <a:endPara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경우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각도 자유도를 가진다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r="-1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8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18561</TotalTime>
  <Words>1459</Words>
  <Application>Microsoft Office PowerPoint</Application>
  <PresentationFormat>와이드스크린</PresentationFormat>
  <Paragraphs>271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맑은 고딕</vt:lpstr>
      <vt:lpstr>Arial</vt:lpstr>
      <vt:lpstr>Segoe UI Light</vt:lpstr>
      <vt:lpstr>Segoe UI</vt:lpstr>
      <vt:lpstr>Wingdings</vt:lpstr>
      <vt:lpstr>Trebuchet MS</vt:lpstr>
      <vt:lpstr>Cambria Math</vt:lpstr>
      <vt:lpstr>Calibri</vt:lpstr>
      <vt:lpstr>新細明體</vt:lpstr>
      <vt:lpstr>Metro_TT_Blue_16x9_02-12</vt:lpstr>
      <vt:lpstr>Physically Based Rendering From Theory to Implementation</vt:lpstr>
      <vt:lpstr>BSDF</vt:lpstr>
      <vt:lpstr>BRDF</vt:lpstr>
      <vt:lpstr>BRDF</vt:lpstr>
      <vt:lpstr>BRDF</vt:lpstr>
      <vt:lpstr>BRDF 속성</vt:lpstr>
      <vt:lpstr>BRDF 속성</vt:lpstr>
      <vt:lpstr>BRDF 속성</vt:lpstr>
      <vt:lpstr>BRDF 속성</vt:lpstr>
      <vt:lpstr>BRDF 속성</vt:lpstr>
      <vt:lpstr>BRDF 속성</vt:lpstr>
      <vt:lpstr>반사의 종류</vt:lpstr>
      <vt:lpstr>확산광 (Diffuse / Lambertian Diffuse Reflection)</vt:lpstr>
      <vt:lpstr>확산광 (Diffuse / Lambertian Diffuse Reflection)</vt:lpstr>
      <vt:lpstr>확산광 (Diffuse / Lambertian Diffuse Reflection)</vt:lpstr>
      <vt:lpstr>확산광 (Diffuse / Lambertian Diffuse Reflection)</vt:lpstr>
      <vt:lpstr>거울 반사(Perfect Specular / Mirror Reflection)</vt:lpstr>
      <vt:lpstr>거울 반사(Perfect Specular / Mirror Reflection)</vt:lpstr>
      <vt:lpstr>거울 반사(Perfect Specular / Mirror Reflection)</vt:lpstr>
      <vt:lpstr> 광택 반사광(Glossy Specular)</vt:lpstr>
      <vt:lpstr> 광택 반사광(Glossy Specular)</vt:lpstr>
      <vt:lpstr> 광택 반사광(Glossy Specular)</vt:lpstr>
      <vt:lpstr>BRDF</vt:lpstr>
      <vt:lpstr>BRDF</vt:lpstr>
      <vt:lpstr>BRDF</vt:lpstr>
      <vt:lpstr>Interface</vt:lpstr>
      <vt:lpstr>Interface</vt:lpstr>
      <vt:lpstr>Interface</vt:lpstr>
      <vt:lpstr>Interface</vt:lpstr>
      <vt:lpstr>프레넬 방정식 (Fresnel Equations)</vt:lpstr>
      <vt:lpstr>프레넬 방정식 (Fresnel Equations)</vt:lpstr>
      <vt:lpstr>프레넬 방정식 (Fresnel Equations)</vt:lpstr>
      <vt:lpstr>프레넬 방정식 (Fresnel Equations)</vt:lpstr>
      <vt:lpstr>프레넬 방정식 (Fresnel Equations)</vt:lpstr>
      <vt:lpstr>프레넬 방정식 (Fresnel Equations)</vt:lpstr>
      <vt:lpstr>프레넬 방정식 (Fresnel Equations)</vt:lpstr>
      <vt:lpstr>프레넬 방정식 (Fresnel Equations)</vt:lpstr>
      <vt:lpstr>프레넬 방정식 (Fresnel Equations)</vt:lpstr>
      <vt:lpstr>프레넬 방정식 (Fresnel Equations)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458</cp:revision>
  <dcterms:created xsi:type="dcterms:W3CDTF">2014-11-18T06:53:54Z</dcterms:created>
  <dcterms:modified xsi:type="dcterms:W3CDTF">2017-01-31T17:19:09Z</dcterms:modified>
</cp:coreProperties>
</file>